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Black"/>
      <p:regular r:id="rId15"/>
    </p:embeddedFont>
    <p:embeddedFont>
      <p:font typeface="Montserrat Black"/>
      <p:regular r:id="rId16"/>
    </p:embeddedFont>
    <p:embeddedFont>
      <p:font typeface="Inconsolata"/>
      <p:regular r:id="rId17"/>
    </p:embeddedFont>
    <p:embeddedFont>
      <p:font typeface="Inconsolata"/>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Projet PySpark – Amis Communs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Découvrez comment PySpark, l'API Python pour Apache Spark, permet le traitement distribué de données massives. Ce projet explore la découverte d'amis communs dans un graphe social.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7429143"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1. Introduction au Projet</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Ce projet vise à identifier les amis communs entre deux utilisateurs dans un graphe social. Nous utiliserons PySpark, l'API Python d'Apache Spark, pour tirer parti du traitement distribué de données. C'est une application concrète des concepts de Big Data et de programmation distribuée.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731"/>
            <a:ext cx="8068628"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2. Objectifs Pédagogiques</a:t>
            </a:r>
            <a:endParaRPr lang="en-US" sz="4450" dirty="0"/>
          </a:p>
        </p:txBody>
      </p:sp>
      <p:pic>
        <p:nvPicPr>
          <p:cNvPr id="3" name="Image 0" descr="preencoded.png">    </p:cNvPr>
          <p:cNvPicPr>
            <a:picLocks noChangeAspect="1"/>
          </p:cNvPicPr>
          <p:nvPr/>
        </p:nvPicPr>
        <p:blipFill>
          <a:blip r:embed="rId1"/>
          <a:stretch>
            <a:fillRect/>
          </a:stretch>
        </p:blipFill>
        <p:spPr>
          <a:xfrm>
            <a:off x="793790" y="2055138"/>
            <a:ext cx="680442" cy="680442"/>
          </a:xfrm>
          <a:prstGeom prst="rect">
            <a:avLst/>
          </a:prstGeom>
        </p:spPr>
      </p:pic>
      <p:sp>
        <p:nvSpPr>
          <p:cNvPr id="4" name="Text 1"/>
          <p:cNvSpPr/>
          <p:nvPr/>
        </p:nvSpPr>
        <p:spPr>
          <a:xfrm>
            <a:off x="793790" y="30190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Utiliser PySpark</a:t>
            </a:r>
            <a:endParaRPr lang="en-US" sz="2200" dirty="0"/>
          </a:p>
        </p:txBody>
      </p:sp>
      <p:sp>
        <p:nvSpPr>
          <p:cNvPr id="5" name="Text 2"/>
          <p:cNvSpPr/>
          <p:nvPr/>
        </p:nvSpPr>
        <p:spPr>
          <a:xfrm>
            <a:off x="793790" y="3509486"/>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Maîtriser l'API Python de Spark pour le traitement de données.</a:t>
            </a:r>
            <a:endParaRPr lang="en-US" sz="1750" dirty="0"/>
          </a:p>
        </p:txBody>
      </p:sp>
      <p:pic>
        <p:nvPicPr>
          <p:cNvPr id="6" name="Image 1" descr="preencoded.png">    </p:cNvPr>
          <p:cNvPicPr>
            <a:picLocks noChangeAspect="1"/>
          </p:cNvPicPr>
          <p:nvPr/>
        </p:nvPicPr>
        <p:blipFill>
          <a:blip r:embed="rId2"/>
          <a:stretch>
            <a:fillRect/>
          </a:stretch>
        </p:blipFill>
        <p:spPr>
          <a:xfrm>
            <a:off x="5235893" y="2055138"/>
            <a:ext cx="680442" cy="680442"/>
          </a:xfrm>
          <a:prstGeom prst="rect">
            <a:avLst/>
          </a:prstGeom>
        </p:spPr>
      </p:pic>
      <p:sp>
        <p:nvSpPr>
          <p:cNvPr id="7" name="Text 3"/>
          <p:cNvSpPr/>
          <p:nvPr/>
        </p:nvSpPr>
        <p:spPr>
          <a:xfrm>
            <a:off x="5235893" y="3019068"/>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Modéliser un Graphe Social</a:t>
            </a:r>
            <a:endParaRPr lang="en-US" sz="2200" dirty="0"/>
          </a:p>
        </p:txBody>
      </p:sp>
      <p:sp>
        <p:nvSpPr>
          <p:cNvPr id="8" name="Text 4"/>
          <p:cNvSpPr/>
          <p:nvPr/>
        </p:nvSpPr>
        <p:spPr>
          <a:xfrm>
            <a:off x="5235893" y="3863816"/>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Représenter les relations d'amitié efficacement.</a:t>
            </a:r>
            <a:endParaRPr lang="en-US" sz="1750" dirty="0"/>
          </a:p>
        </p:txBody>
      </p:sp>
      <p:pic>
        <p:nvPicPr>
          <p:cNvPr id="9" name="Image 2" descr="preencoded.png">    </p:cNvPr>
          <p:cNvPicPr>
            <a:picLocks noChangeAspect="1"/>
          </p:cNvPicPr>
          <p:nvPr/>
        </p:nvPicPr>
        <p:blipFill>
          <a:blip r:embed="rId3"/>
          <a:stretch>
            <a:fillRect/>
          </a:stretch>
        </p:blipFill>
        <p:spPr>
          <a:xfrm>
            <a:off x="9677995" y="2055138"/>
            <a:ext cx="680442" cy="680442"/>
          </a:xfrm>
          <a:prstGeom prst="rect">
            <a:avLst/>
          </a:prstGeom>
        </p:spPr>
      </p:pic>
      <p:sp>
        <p:nvSpPr>
          <p:cNvPr id="10" name="Text 5"/>
          <p:cNvSpPr/>
          <p:nvPr/>
        </p:nvSpPr>
        <p:spPr>
          <a:xfrm>
            <a:off x="9677995" y="3019068"/>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Trouver les Amis Communs</a:t>
            </a:r>
            <a:endParaRPr lang="en-US" sz="2200" dirty="0"/>
          </a:p>
        </p:txBody>
      </p:sp>
      <p:sp>
        <p:nvSpPr>
          <p:cNvPr id="11" name="Text 6"/>
          <p:cNvSpPr/>
          <p:nvPr/>
        </p:nvSpPr>
        <p:spPr>
          <a:xfrm>
            <a:off x="9677995" y="3863816"/>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Développer un algorithme distribué pour cette tâche.</a:t>
            </a:r>
            <a:endParaRPr lang="en-US" sz="1750" dirty="0"/>
          </a:p>
        </p:txBody>
      </p:sp>
      <p:pic>
        <p:nvPicPr>
          <p:cNvPr id="12" name="Image 3" descr="preencoded.png">    </p:cNvPr>
          <p:cNvPicPr>
            <a:picLocks noChangeAspect="1"/>
          </p:cNvPicPr>
          <p:nvPr/>
        </p:nvPicPr>
        <p:blipFill>
          <a:blip r:embed="rId4"/>
          <a:stretch>
            <a:fillRect/>
          </a:stretch>
        </p:blipFill>
        <p:spPr>
          <a:xfrm>
            <a:off x="793790" y="5156597"/>
            <a:ext cx="680442" cy="680442"/>
          </a:xfrm>
          <a:prstGeom prst="rect">
            <a:avLst/>
          </a:prstGeom>
        </p:spPr>
      </p:pic>
      <p:sp>
        <p:nvSpPr>
          <p:cNvPr id="13" name="Text 7"/>
          <p:cNvSpPr/>
          <p:nvPr/>
        </p:nvSpPr>
        <p:spPr>
          <a:xfrm>
            <a:off x="793790" y="6120527"/>
            <a:ext cx="34067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Appliquer MapReduce</a:t>
            </a:r>
            <a:endParaRPr lang="en-US" sz="2200" dirty="0"/>
          </a:p>
        </p:txBody>
      </p:sp>
      <p:sp>
        <p:nvSpPr>
          <p:cNvPr id="14" name="Text 8"/>
          <p:cNvSpPr/>
          <p:nvPr/>
        </p:nvSpPr>
        <p:spPr>
          <a:xfrm>
            <a:off x="793790" y="6610945"/>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Comprendre et implémenter ce paradigme fondamental.</a:t>
            </a:r>
            <a:endParaRPr lang="en-US" sz="1750" dirty="0"/>
          </a:p>
        </p:txBody>
      </p:sp>
      <p:pic>
        <p:nvPicPr>
          <p:cNvPr id="15" name="Image 4" descr="preencoded.png">    </p:cNvPr>
          <p:cNvPicPr>
            <a:picLocks noChangeAspect="1"/>
          </p:cNvPicPr>
          <p:nvPr/>
        </p:nvPicPr>
        <p:blipFill>
          <a:blip r:embed="rId5"/>
          <a:stretch>
            <a:fillRect/>
          </a:stretch>
        </p:blipFill>
        <p:spPr>
          <a:xfrm>
            <a:off x="5235893" y="5156597"/>
            <a:ext cx="680442" cy="680442"/>
          </a:xfrm>
          <a:prstGeom prst="rect">
            <a:avLst/>
          </a:prstGeom>
        </p:spPr>
      </p:pic>
      <p:sp>
        <p:nvSpPr>
          <p:cNvPr id="16" name="Text 9"/>
          <p:cNvSpPr/>
          <p:nvPr/>
        </p:nvSpPr>
        <p:spPr>
          <a:xfrm>
            <a:off x="5235893" y="6120527"/>
            <a:ext cx="3363992"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Comprendre les RDDs</a:t>
            </a:r>
            <a:endParaRPr lang="en-US" sz="2200" dirty="0"/>
          </a:p>
        </p:txBody>
      </p:sp>
      <p:sp>
        <p:nvSpPr>
          <p:cNvPr id="17" name="Text 10"/>
          <p:cNvSpPr/>
          <p:nvPr/>
        </p:nvSpPr>
        <p:spPr>
          <a:xfrm>
            <a:off x="5235893" y="6610945"/>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Appréhender les Resilient Distributed Datasets.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15058"/>
            <a:ext cx="8814792"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3. Présentation des Données</a:t>
            </a:r>
            <a:endParaRPr lang="en-US" sz="4450" dirty="0"/>
          </a:p>
        </p:txBody>
      </p:sp>
      <p:sp>
        <p:nvSpPr>
          <p:cNvPr id="3" name="Text 1"/>
          <p:cNvSpPr/>
          <p:nvPr/>
        </p:nvSpPr>
        <p:spPr>
          <a:xfrm>
            <a:off x="7591901" y="2690813"/>
            <a:ext cx="3179207"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Format des Données</a:t>
            </a:r>
            <a:endParaRPr lang="en-US" sz="2200" dirty="0"/>
          </a:p>
        </p:txBody>
      </p:sp>
      <p:sp>
        <p:nvSpPr>
          <p:cNvPr id="4" name="Text 2"/>
          <p:cNvSpPr/>
          <p:nvPr/>
        </p:nvSpPr>
        <p:spPr>
          <a:xfrm>
            <a:off x="7591901" y="3271957"/>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Les données sont structurées sous forme de lignes, chaque ligne représentant un utilisateur et sa liste d'amis, séparés par des virgules.</a:t>
            </a:r>
            <a:endParaRPr lang="en-US" sz="1750" dirty="0"/>
          </a:p>
        </p:txBody>
      </p:sp>
      <p:sp>
        <p:nvSpPr>
          <p:cNvPr id="5" name="Shape 3"/>
          <p:cNvSpPr/>
          <p:nvPr/>
        </p:nvSpPr>
        <p:spPr>
          <a:xfrm>
            <a:off x="7591901" y="4615815"/>
            <a:ext cx="6244709" cy="702945"/>
          </a:xfrm>
          <a:prstGeom prst="roundRect">
            <a:avLst>
              <a:gd name="adj" fmla="val 1301"/>
            </a:avLst>
          </a:prstGeom>
          <a:solidFill>
            <a:srgbClr val="E4E6E7"/>
          </a:solidFill>
          <a:ln/>
        </p:spPr>
      </p:sp>
      <p:sp>
        <p:nvSpPr>
          <p:cNvPr id="6" name="Shape 4"/>
          <p:cNvSpPr/>
          <p:nvPr/>
        </p:nvSpPr>
        <p:spPr>
          <a:xfrm>
            <a:off x="7580590" y="4615815"/>
            <a:ext cx="6267331" cy="702945"/>
          </a:xfrm>
          <a:prstGeom prst="roundRect">
            <a:avLst>
              <a:gd name="adj" fmla="val 4840"/>
            </a:avLst>
          </a:prstGeom>
          <a:solidFill>
            <a:srgbClr val="E4E6E7"/>
          </a:solidFill>
          <a:ln/>
        </p:spPr>
      </p:sp>
      <p:sp>
        <p:nvSpPr>
          <p:cNvPr id="7" name="Text 5"/>
          <p:cNvSpPr/>
          <p:nvPr/>
        </p:nvSpPr>
        <p:spPr>
          <a:xfrm>
            <a:off x="7807404" y="4785836"/>
            <a:ext cx="5813703" cy="362903"/>
          </a:xfrm>
          <a:prstGeom prst="rect">
            <a:avLst/>
          </a:prstGeom>
          <a:noFill/>
          <a:ln/>
        </p:spPr>
        <p:txBody>
          <a:bodyPr wrap="none" lIns="0" tIns="0" rIns="0" bIns="0" rtlCol="0" anchor="t"/>
          <a:lstStyle/>
          <a:p>
            <a:pPr rtl="1" algn="r" indent="0" marL="0">
              <a:lnSpc>
                <a:spcPts val="2850"/>
              </a:lnSpc>
              <a:buNone/>
            </a:pPr>
            <a:r>
              <a:rPr lang="en-US" sz="1750" dirty="0">
                <a:solidFill>
                  <a:srgbClr val="151617"/>
                </a:solidFill>
                <a:highlight>
                  <a:srgbClr val="E4E6E7"/>
                </a:highlight>
                <a:latin typeface="Consolas" pitchFamily="34" charset="0"/>
                <a:ea typeface="Consolas" pitchFamily="34" charset="-122"/>
                <a:cs typeface="Consolas" pitchFamily="34" charset="-120"/>
              </a:rPr>
              <a:t>user_id, user_name, friend1_id, friend2_id,...</a:t>
            </a:r>
            <a:endParaRPr lang="en-US" sz="1750" dirty="0"/>
          </a:p>
        </p:txBody>
      </p:sp>
      <p:sp>
        <p:nvSpPr>
          <p:cNvPr id="8" name="Text 6"/>
          <p:cNvSpPr/>
          <p:nvPr/>
        </p:nvSpPr>
        <p:spPr>
          <a:xfrm>
            <a:off x="7591901" y="557391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Chaque relation d'amitié est mutuelle, signifiant que si A est ami avec B, alors B est ami avec A.</a:t>
            </a:r>
            <a:endParaRPr lang="en-US" sz="1750" dirty="0"/>
          </a:p>
        </p:txBody>
      </p:sp>
      <p:sp>
        <p:nvSpPr>
          <p:cNvPr id="9" name="Text 7"/>
          <p:cNvSpPr/>
          <p:nvPr/>
        </p:nvSpPr>
        <p:spPr>
          <a:xfrm>
            <a:off x="786170" y="2690813"/>
            <a:ext cx="3236714"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Exemple de Données</a:t>
            </a:r>
            <a:endParaRPr lang="en-US" sz="2200" dirty="0"/>
          </a:p>
        </p:txBody>
      </p:sp>
      <p:sp>
        <p:nvSpPr>
          <p:cNvPr id="10" name="Shape 8"/>
          <p:cNvSpPr/>
          <p:nvPr/>
        </p:nvSpPr>
        <p:spPr>
          <a:xfrm>
            <a:off x="786170" y="3300293"/>
            <a:ext cx="6244709" cy="1966198"/>
          </a:xfrm>
          <a:prstGeom prst="roundRect">
            <a:avLst>
              <a:gd name="adj" fmla="val 465"/>
            </a:avLst>
          </a:prstGeom>
          <a:noFill/>
          <a:ln w="7620">
            <a:solidFill>
              <a:srgbClr val="000000">
                <a:alpha val="8000"/>
              </a:srgbClr>
            </a:solidFill>
            <a:prstDash val="solid"/>
          </a:ln>
        </p:spPr>
      </p:sp>
      <p:sp>
        <p:nvSpPr>
          <p:cNvPr id="11" name="Shape 9"/>
          <p:cNvSpPr/>
          <p:nvPr/>
        </p:nvSpPr>
        <p:spPr>
          <a:xfrm>
            <a:off x="793790" y="3307913"/>
            <a:ext cx="6229469" cy="650319"/>
          </a:xfrm>
          <a:prstGeom prst="rect">
            <a:avLst/>
          </a:prstGeom>
          <a:solidFill>
            <a:srgbClr val="FFFFFF">
              <a:alpha val="4000"/>
            </a:srgbClr>
          </a:solidFill>
          <a:ln/>
        </p:spPr>
      </p:sp>
      <p:sp>
        <p:nvSpPr>
          <p:cNvPr id="12" name="Text 10"/>
          <p:cNvSpPr/>
          <p:nvPr/>
        </p:nvSpPr>
        <p:spPr>
          <a:xfrm>
            <a:off x="6007894" y="3451622"/>
            <a:ext cx="788432"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1</a:t>
            </a:r>
            <a:endParaRPr lang="en-US" sz="1750" dirty="0"/>
          </a:p>
        </p:txBody>
      </p:sp>
      <p:sp>
        <p:nvSpPr>
          <p:cNvPr id="13" name="Text 11"/>
          <p:cNvSpPr/>
          <p:nvPr/>
        </p:nvSpPr>
        <p:spPr>
          <a:xfrm>
            <a:off x="4139089" y="3451622"/>
            <a:ext cx="140755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Sidi</a:t>
            </a:r>
            <a:endParaRPr lang="en-US" sz="1750" dirty="0"/>
          </a:p>
        </p:txBody>
      </p:sp>
      <p:sp>
        <p:nvSpPr>
          <p:cNvPr id="14" name="Text 12"/>
          <p:cNvSpPr/>
          <p:nvPr/>
        </p:nvSpPr>
        <p:spPr>
          <a:xfrm>
            <a:off x="1020604" y="3451622"/>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2,3,4</a:t>
            </a:r>
            <a:endParaRPr lang="en-US" sz="1750" dirty="0"/>
          </a:p>
        </p:txBody>
      </p:sp>
      <p:sp>
        <p:nvSpPr>
          <p:cNvPr id="15" name="Shape 13"/>
          <p:cNvSpPr/>
          <p:nvPr/>
        </p:nvSpPr>
        <p:spPr>
          <a:xfrm>
            <a:off x="793790" y="3958233"/>
            <a:ext cx="6229469" cy="650319"/>
          </a:xfrm>
          <a:prstGeom prst="rect">
            <a:avLst/>
          </a:prstGeom>
          <a:solidFill>
            <a:srgbClr val="000000">
              <a:alpha val="4000"/>
            </a:srgbClr>
          </a:solidFill>
          <a:ln/>
        </p:spPr>
      </p:sp>
      <p:sp>
        <p:nvSpPr>
          <p:cNvPr id="16" name="Text 14"/>
          <p:cNvSpPr/>
          <p:nvPr/>
        </p:nvSpPr>
        <p:spPr>
          <a:xfrm>
            <a:off x="6007894" y="4101941"/>
            <a:ext cx="788432"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a:t>
            </a:r>
            <a:endParaRPr lang="en-US" sz="1750" dirty="0"/>
          </a:p>
        </p:txBody>
      </p:sp>
      <p:sp>
        <p:nvSpPr>
          <p:cNvPr id="17" name="Text 15"/>
          <p:cNvSpPr/>
          <p:nvPr/>
        </p:nvSpPr>
        <p:spPr>
          <a:xfrm>
            <a:off x="4139089" y="4101941"/>
            <a:ext cx="140755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Mohamed</a:t>
            </a:r>
            <a:endParaRPr lang="en-US" sz="1750" dirty="0"/>
          </a:p>
        </p:txBody>
      </p:sp>
      <p:sp>
        <p:nvSpPr>
          <p:cNvPr id="18" name="Text 16"/>
          <p:cNvSpPr/>
          <p:nvPr/>
        </p:nvSpPr>
        <p:spPr>
          <a:xfrm>
            <a:off x="1020604" y="410194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1,3,5</a:t>
            </a:r>
            <a:endParaRPr lang="en-US" sz="1750" dirty="0"/>
          </a:p>
        </p:txBody>
      </p:sp>
      <p:sp>
        <p:nvSpPr>
          <p:cNvPr id="19" name="Shape 17"/>
          <p:cNvSpPr/>
          <p:nvPr/>
        </p:nvSpPr>
        <p:spPr>
          <a:xfrm>
            <a:off x="793790" y="4608552"/>
            <a:ext cx="6229469" cy="650319"/>
          </a:xfrm>
          <a:prstGeom prst="rect">
            <a:avLst/>
          </a:prstGeom>
          <a:solidFill>
            <a:srgbClr val="FFFFFF">
              <a:alpha val="4000"/>
            </a:srgbClr>
          </a:solidFill>
          <a:ln/>
        </p:spPr>
      </p:sp>
      <p:sp>
        <p:nvSpPr>
          <p:cNvPr id="20" name="Text 18"/>
          <p:cNvSpPr/>
          <p:nvPr/>
        </p:nvSpPr>
        <p:spPr>
          <a:xfrm>
            <a:off x="6007894" y="4752261"/>
            <a:ext cx="788432"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3</a:t>
            </a:r>
            <a:endParaRPr lang="en-US" sz="1750" dirty="0"/>
          </a:p>
        </p:txBody>
      </p:sp>
      <p:sp>
        <p:nvSpPr>
          <p:cNvPr id="21" name="Text 19"/>
          <p:cNvSpPr/>
          <p:nvPr/>
        </p:nvSpPr>
        <p:spPr>
          <a:xfrm>
            <a:off x="4139089" y="4752261"/>
            <a:ext cx="140755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Ali</a:t>
            </a:r>
            <a:endParaRPr lang="en-US" sz="1750" dirty="0"/>
          </a:p>
        </p:txBody>
      </p:sp>
      <p:sp>
        <p:nvSpPr>
          <p:cNvPr id="22" name="Text 20"/>
          <p:cNvSpPr/>
          <p:nvPr/>
        </p:nvSpPr>
        <p:spPr>
          <a:xfrm>
            <a:off x="1020604" y="4752261"/>
            <a:ext cx="265723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1,2,4</a:t>
            </a:r>
            <a:endParaRPr lang="en-US" sz="1750" dirty="0"/>
          </a:p>
        </p:txBody>
      </p:sp>
      <p:sp>
        <p:nvSpPr>
          <p:cNvPr id="23" name="Text 21"/>
          <p:cNvSpPr/>
          <p:nvPr/>
        </p:nvSpPr>
        <p:spPr>
          <a:xfrm>
            <a:off x="786170" y="552164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Ceci représente un petit graphe social, où les nombres sont les identifiants des utilisateurs et les noms sont leurs pseudonymes.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7234" y="571381"/>
            <a:ext cx="7934325" cy="616863"/>
          </a:xfrm>
          <a:prstGeom prst="rect">
            <a:avLst/>
          </a:prstGeom>
          <a:noFill/>
          <a:ln/>
        </p:spPr>
        <p:txBody>
          <a:bodyPr wrap="none" lIns="0" tIns="0" rIns="0" bIns="0" rtlCol="0" anchor="t"/>
          <a:lstStyle/>
          <a:p>
            <a:pPr algn="l" indent="0" marL="0">
              <a:lnSpc>
                <a:spcPts val="4850"/>
              </a:lnSpc>
              <a:buNone/>
            </a:pPr>
            <a:r>
              <a:rPr lang="en-US" sz="3850" b="1" dirty="0">
                <a:solidFill>
                  <a:srgbClr val="151617"/>
                </a:solidFill>
                <a:latin typeface="Montserrat Black" pitchFamily="34" charset="0"/>
                <a:ea typeface="Montserrat Black" pitchFamily="34" charset="-122"/>
                <a:cs typeface="Montserrat Black" pitchFamily="34" charset="-120"/>
              </a:rPr>
              <a:t>4. Architecture Apache Spark</a:t>
            </a:r>
            <a:endParaRPr lang="en-US" sz="3850" dirty="0"/>
          </a:p>
        </p:txBody>
      </p:sp>
      <p:pic>
        <p:nvPicPr>
          <p:cNvPr id="3" name="Image 0" descr="preencoded.png">    </p:cNvPr>
          <p:cNvPicPr>
            <a:picLocks noChangeAspect="1"/>
          </p:cNvPicPr>
          <p:nvPr/>
        </p:nvPicPr>
        <p:blipFill>
          <a:blip r:embed="rId1"/>
          <a:stretch>
            <a:fillRect/>
          </a:stretch>
        </p:blipFill>
        <p:spPr>
          <a:xfrm>
            <a:off x="7555944" y="1706285"/>
            <a:ext cx="6347222" cy="6347222"/>
          </a:xfrm>
          <a:prstGeom prst="rect">
            <a:avLst/>
          </a:prstGeom>
        </p:spPr>
      </p:pic>
      <p:sp>
        <p:nvSpPr>
          <p:cNvPr id="4" name="Text 1"/>
          <p:cNvSpPr/>
          <p:nvPr/>
        </p:nvSpPr>
        <p:spPr>
          <a:xfrm>
            <a:off x="719614" y="1661874"/>
            <a:ext cx="6347222" cy="947261"/>
          </a:xfrm>
          <a:prstGeom prst="rect">
            <a:avLst/>
          </a:prstGeom>
          <a:noFill/>
          <a:ln/>
        </p:spPr>
        <p:txBody>
          <a:bodyPr wrap="square" lIns="0" tIns="0" rIns="0" bIns="0" rtlCol="0" anchor="t"/>
          <a:lstStyle/>
          <a:p>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Spark est un moteur d'analyse unifié pour le traitement de données à grande échelle. Son architecture est conçue pour la vitesse et la facilité d'utilisation.</a:t>
            </a:r>
            <a:endParaRPr lang="en-US" sz="1550" dirty="0"/>
          </a:p>
        </p:txBody>
      </p:sp>
      <p:sp>
        <p:nvSpPr>
          <p:cNvPr id="5" name="Text 2"/>
          <p:cNvSpPr/>
          <p:nvPr/>
        </p:nvSpPr>
        <p:spPr>
          <a:xfrm>
            <a:off x="719614" y="2786777"/>
            <a:ext cx="6347222" cy="947261"/>
          </a:xfrm>
          <a:prstGeom prst="rect">
            <a:avLst/>
          </a:prstGeom>
          <a:noFill/>
          <a:ln/>
        </p:spPr>
        <p:txBody>
          <a:bodyPr wrap="square" lIns="0" tIns="0" rIns="0" bIns="0" rtlCol="0" anchor="t"/>
          <a:lstStyle/>
          <a:p>
            <a:pPr algn="r"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Traitement Distribué en Mémoire:</a:t>
            </a:r>
            <a:pPr algn="r"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Spark excelle grâce à son utilisation de la mémoire pour les calculs intermédiaires, accélérant considérablement les performances.</a:t>
            </a:r>
            <a:endParaRPr lang="en-US" sz="1550" dirty="0"/>
          </a:p>
        </p:txBody>
      </p:sp>
      <p:sp>
        <p:nvSpPr>
          <p:cNvPr id="6" name="Text 3"/>
          <p:cNvSpPr/>
          <p:nvPr/>
        </p:nvSpPr>
        <p:spPr>
          <a:xfrm>
            <a:off x="719614" y="3803094"/>
            <a:ext cx="6347222" cy="947261"/>
          </a:xfrm>
          <a:prstGeom prst="rect">
            <a:avLst/>
          </a:prstGeom>
          <a:noFill/>
          <a:ln/>
        </p:spPr>
        <p:txBody>
          <a:bodyPr wrap="square" lIns="0" tIns="0" rIns="0" bIns="0" rtlCol="0" anchor="t"/>
          <a:lstStyle/>
          <a:p>
            <a:pPr algn="r"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RDDs et DataFrames:</a:t>
            </a:r>
            <a:pPr algn="r"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Il utilise des structures de données résilientes et distribuées (RDDs) et des DataFrames optimisés pour les opérations sur de grands ensembles de données.</a:t>
            </a:r>
            <a:endParaRPr lang="en-US" sz="1550" dirty="0"/>
          </a:p>
        </p:txBody>
      </p:sp>
      <p:sp>
        <p:nvSpPr>
          <p:cNvPr id="7" name="Text 4"/>
          <p:cNvSpPr/>
          <p:nvPr/>
        </p:nvSpPr>
        <p:spPr>
          <a:xfrm>
            <a:off x="719614" y="4819412"/>
            <a:ext cx="6347222" cy="631507"/>
          </a:xfrm>
          <a:prstGeom prst="rect">
            <a:avLst/>
          </a:prstGeom>
          <a:noFill/>
          <a:ln/>
        </p:spPr>
        <p:txBody>
          <a:bodyPr wrap="square" lIns="0" tIns="0" rIns="0" bIns="0" rtlCol="0" anchor="t"/>
          <a:lstStyle/>
          <a:p>
            <a:pPr algn="r"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Paradigme MapReduce:</a:t>
            </a:r>
            <a:pPr algn="r"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Au cœur de son fonctionnement, Spark utilise le paradigme MapReduce:</a:t>
            </a:r>
            <a:endParaRPr lang="en-US" sz="1550" dirty="0"/>
          </a:p>
        </p:txBody>
      </p:sp>
      <p:sp>
        <p:nvSpPr>
          <p:cNvPr id="8" name="Text 5"/>
          <p:cNvSpPr/>
          <p:nvPr/>
        </p:nvSpPr>
        <p:spPr>
          <a:xfrm>
            <a:off x="719614" y="5519976"/>
            <a:ext cx="6347222" cy="315754"/>
          </a:xfrm>
          <a:prstGeom prst="rect">
            <a:avLst/>
          </a:prstGeom>
          <a:noFill/>
          <a:ln/>
        </p:spPr>
        <p:txBody>
          <a:bodyPr wrap="none" lIns="0" tIns="0" rIns="0" bIns="0" rtlCol="0" anchor="t"/>
          <a:lstStyle/>
          <a:p>
            <a:pPr algn="r" lvl="1" marL="6858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Map:</a:t>
            </a:r>
            <a:pPr algn="r" lvl="1"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Génère des paires d'amis potentiels.</a:t>
            </a:r>
            <a:endParaRPr lang="en-US" sz="1550" dirty="0"/>
          </a:p>
        </p:txBody>
      </p:sp>
      <p:sp>
        <p:nvSpPr>
          <p:cNvPr id="9" name="Text 6"/>
          <p:cNvSpPr/>
          <p:nvPr/>
        </p:nvSpPr>
        <p:spPr>
          <a:xfrm>
            <a:off x="719614" y="5904786"/>
            <a:ext cx="6347222" cy="631507"/>
          </a:xfrm>
          <a:prstGeom prst="rect">
            <a:avLst/>
          </a:prstGeom>
          <a:noFill/>
          <a:ln/>
        </p:spPr>
        <p:txBody>
          <a:bodyPr wrap="square" lIns="0" tIns="0" rIns="0" bIns="0" rtlCol="0" anchor="t"/>
          <a:lstStyle/>
          <a:p>
            <a:pPr algn="r" lvl="1" marL="6858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Reduce:</a:t>
            </a:r>
            <a:pPr algn="r" lvl="1"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Calcule l'intersection des listes d'amis pour trouver les amis communs.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2014"/>
            <a:ext cx="7536180" cy="531614"/>
          </a:xfrm>
          <a:prstGeom prst="rect">
            <a:avLst/>
          </a:prstGeom>
          <a:noFill/>
          <a:ln/>
        </p:spPr>
        <p:txBody>
          <a:bodyPr wrap="none" lIns="0" tIns="0" rIns="0" bIns="0" rtlCol="0" anchor="t"/>
          <a:lstStyle/>
          <a:p>
            <a:pPr algn="l" indent="0" marL="0">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5. Étapes du Traitement PySpark</a:t>
            </a:r>
            <a:endParaRPr lang="en-US" sz="3300" dirty="0"/>
          </a:p>
        </p:txBody>
      </p:sp>
      <p:sp>
        <p:nvSpPr>
          <p:cNvPr id="3" name="Shape 1"/>
          <p:cNvSpPr/>
          <p:nvPr/>
        </p:nvSpPr>
        <p:spPr>
          <a:xfrm>
            <a:off x="793790" y="1743789"/>
            <a:ext cx="170021" cy="1020723"/>
          </a:xfrm>
          <a:prstGeom prst="roundRect">
            <a:avLst>
              <a:gd name="adj" fmla="val 5378"/>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4" name="Text 2"/>
          <p:cNvSpPr/>
          <p:nvPr/>
        </p:nvSpPr>
        <p:spPr>
          <a:xfrm>
            <a:off x="1133832" y="1913811"/>
            <a:ext cx="3233023" cy="265747"/>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1. Lire et Parser les Données</a:t>
            </a:r>
            <a:endParaRPr lang="en-US" sz="1650" dirty="0"/>
          </a:p>
        </p:txBody>
      </p:sp>
      <p:sp>
        <p:nvSpPr>
          <p:cNvPr id="5" name="Text 3"/>
          <p:cNvSpPr/>
          <p:nvPr/>
        </p:nvSpPr>
        <p:spPr>
          <a:xfrm>
            <a:off x="1133832" y="2281595"/>
            <a:ext cx="12702778" cy="272177"/>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Charger le fichier texte et transformer chaque ligne en (utilisateur, liste_amis).</a:t>
            </a:r>
            <a:endParaRPr lang="en-US" sz="1300" dirty="0"/>
          </a:p>
        </p:txBody>
      </p:sp>
      <p:sp>
        <p:nvSpPr>
          <p:cNvPr id="6" name="Shape 4"/>
          <p:cNvSpPr/>
          <p:nvPr/>
        </p:nvSpPr>
        <p:spPr>
          <a:xfrm>
            <a:off x="1048941" y="2892028"/>
            <a:ext cx="170021" cy="1020723"/>
          </a:xfrm>
          <a:prstGeom prst="roundRect">
            <a:avLst>
              <a:gd name="adj" fmla="val 5378"/>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7" name="Text 5"/>
          <p:cNvSpPr/>
          <p:nvPr/>
        </p:nvSpPr>
        <p:spPr>
          <a:xfrm>
            <a:off x="1388983" y="3062049"/>
            <a:ext cx="3849529" cy="265747"/>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2. Générer les Couples (min, max)</a:t>
            </a:r>
            <a:endParaRPr lang="en-US" sz="1650" dirty="0"/>
          </a:p>
        </p:txBody>
      </p:sp>
      <p:sp>
        <p:nvSpPr>
          <p:cNvPr id="8" name="Text 6"/>
          <p:cNvSpPr/>
          <p:nvPr/>
        </p:nvSpPr>
        <p:spPr>
          <a:xfrm>
            <a:off x="1388983" y="3429833"/>
            <a:ext cx="12447627" cy="272177"/>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Pour chaque utilisateur et chacun de ses amis, créer un couple (ID_plus_petit, ID_plus_grand) avec la liste d'amis complète de l'utilisateur.</a:t>
            </a:r>
            <a:endParaRPr lang="en-US" sz="1300" dirty="0"/>
          </a:p>
        </p:txBody>
      </p:sp>
      <p:sp>
        <p:nvSpPr>
          <p:cNvPr id="9" name="Shape 7"/>
          <p:cNvSpPr/>
          <p:nvPr/>
        </p:nvSpPr>
        <p:spPr>
          <a:xfrm>
            <a:off x="1304092" y="4040267"/>
            <a:ext cx="170021" cy="1020723"/>
          </a:xfrm>
          <a:prstGeom prst="roundRect">
            <a:avLst>
              <a:gd name="adj" fmla="val 5378"/>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10" name="Text 8"/>
          <p:cNvSpPr/>
          <p:nvPr/>
        </p:nvSpPr>
        <p:spPr>
          <a:xfrm>
            <a:off x="1644134" y="4210288"/>
            <a:ext cx="2501979" cy="265747"/>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3. Grouper et Agréger</a:t>
            </a:r>
            <a:endParaRPr lang="en-US" sz="1650" dirty="0"/>
          </a:p>
        </p:txBody>
      </p:sp>
      <p:sp>
        <p:nvSpPr>
          <p:cNvPr id="11" name="Text 9"/>
          <p:cNvSpPr/>
          <p:nvPr/>
        </p:nvSpPr>
        <p:spPr>
          <a:xfrm>
            <a:off x="1644134" y="4578072"/>
            <a:ext cx="12192476" cy="272177"/>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Grouper par les couples (min, max) pour obtenir les listes d'amis des deux individus du couple.</a:t>
            </a:r>
            <a:endParaRPr lang="en-US" sz="1300" dirty="0"/>
          </a:p>
        </p:txBody>
      </p:sp>
      <p:sp>
        <p:nvSpPr>
          <p:cNvPr id="12" name="Shape 10"/>
          <p:cNvSpPr/>
          <p:nvPr/>
        </p:nvSpPr>
        <p:spPr>
          <a:xfrm>
            <a:off x="1559243" y="5188506"/>
            <a:ext cx="170021" cy="1020723"/>
          </a:xfrm>
          <a:prstGeom prst="roundRect">
            <a:avLst>
              <a:gd name="adj" fmla="val 5378"/>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13" name="Text 11"/>
          <p:cNvSpPr/>
          <p:nvPr/>
        </p:nvSpPr>
        <p:spPr>
          <a:xfrm>
            <a:off x="1899285" y="5358527"/>
            <a:ext cx="3530084" cy="265747"/>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4. Intersecter les Listes d'Amis</a:t>
            </a:r>
            <a:endParaRPr lang="en-US" sz="1650" dirty="0"/>
          </a:p>
        </p:txBody>
      </p:sp>
      <p:sp>
        <p:nvSpPr>
          <p:cNvPr id="14" name="Text 12"/>
          <p:cNvSpPr/>
          <p:nvPr/>
        </p:nvSpPr>
        <p:spPr>
          <a:xfrm>
            <a:off x="1899285" y="5726311"/>
            <a:ext cx="11937325" cy="272177"/>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Pour chaque couple, trouver l'intersection de leurs listes d'amis pour identifier les amis communs.</a:t>
            </a:r>
            <a:endParaRPr lang="en-US" sz="1300" dirty="0"/>
          </a:p>
        </p:txBody>
      </p:sp>
      <p:sp>
        <p:nvSpPr>
          <p:cNvPr id="15" name="Shape 13"/>
          <p:cNvSpPr/>
          <p:nvPr/>
        </p:nvSpPr>
        <p:spPr>
          <a:xfrm>
            <a:off x="1304092" y="6336744"/>
            <a:ext cx="170021" cy="1020723"/>
          </a:xfrm>
          <a:prstGeom prst="roundRect">
            <a:avLst>
              <a:gd name="adj" fmla="val 5378"/>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16" name="Text 14"/>
          <p:cNvSpPr/>
          <p:nvPr/>
        </p:nvSpPr>
        <p:spPr>
          <a:xfrm>
            <a:off x="1644134" y="6506766"/>
            <a:ext cx="2677001" cy="265747"/>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5. Filtrer la Paire Ciblée</a:t>
            </a:r>
            <a:endParaRPr lang="en-US" sz="1650" dirty="0"/>
          </a:p>
        </p:txBody>
      </p:sp>
      <p:sp>
        <p:nvSpPr>
          <p:cNvPr id="17" name="Text 15"/>
          <p:cNvSpPr/>
          <p:nvPr/>
        </p:nvSpPr>
        <p:spPr>
          <a:xfrm>
            <a:off x="1644134" y="6874550"/>
            <a:ext cx="12192476" cy="272177"/>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Appliquer un filtre pour obtenir le résultat uniquement pour la paire d'utilisateurs souhaitée, par exemple (1,2).</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6606" y="366593"/>
            <a:ext cx="4145399" cy="416719"/>
          </a:xfrm>
          <a:prstGeom prst="rect">
            <a:avLst/>
          </a:prstGeom>
          <a:noFill/>
          <a:ln/>
        </p:spPr>
        <p:txBody>
          <a:bodyPr wrap="none" lIns="0" tIns="0" rIns="0" bIns="0" rtlCol="0" anchor="t"/>
          <a:lstStyle/>
          <a:p>
            <a:pPr algn="l" indent="0" marL="0">
              <a:lnSpc>
                <a:spcPts val="3250"/>
              </a:lnSpc>
              <a:buNone/>
            </a:pPr>
            <a:r>
              <a:rPr lang="en-US" sz="2600" b="1" dirty="0">
                <a:solidFill>
                  <a:srgbClr val="151617"/>
                </a:solidFill>
                <a:latin typeface="Montserrat Black" pitchFamily="34" charset="0"/>
                <a:ea typeface="Montserrat Black" pitchFamily="34" charset="-122"/>
                <a:cs typeface="Montserrat Black" pitchFamily="34" charset="-120"/>
              </a:rPr>
              <a:t>6. Exemple de Résultat</a:t>
            </a:r>
            <a:endParaRPr lang="en-US" sz="2600" dirty="0"/>
          </a:p>
        </p:txBody>
      </p:sp>
      <p:sp>
        <p:nvSpPr>
          <p:cNvPr id="3" name="Text 1"/>
          <p:cNvSpPr/>
          <p:nvPr/>
        </p:nvSpPr>
        <p:spPr>
          <a:xfrm>
            <a:off x="7477839" y="1116449"/>
            <a:ext cx="1666637" cy="208359"/>
          </a:xfrm>
          <a:prstGeom prst="rect">
            <a:avLst/>
          </a:prstGeom>
          <a:noFill/>
          <a:ln/>
        </p:spPr>
        <p:txBody>
          <a:bodyPr wrap="none" lIns="0" tIns="0" rIns="0" bIns="0" rtlCol="0" anchor="t"/>
          <a:lstStyle/>
          <a:p>
            <a:pPr algn="l" indent="0" marL="0">
              <a:lnSpc>
                <a:spcPts val="1600"/>
              </a:lnSpc>
              <a:buNone/>
            </a:pPr>
            <a:r>
              <a:rPr lang="en-US" sz="1300" b="1" dirty="0">
                <a:solidFill>
                  <a:srgbClr val="151617"/>
                </a:solidFill>
                <a:latin typeface="Montserrat Black" pitchFamily="34" charset="0"/>
                <a:ea typeface="Montserrat Black" pitchFamily="34" charset="-122"/>
                <a:cs typeface="Montserrat Black" pitchFamily="34" charset="-120"/>
              </a:rPr>
              <a:t>Données Initiales</a:t>
            </a:r>
            <a:endParaRPr lang="en-US" sz="1300" dirty="0"/>
          </a:p>
        </p:txBody>
      </p:sp>
      <p:sp>
        <p:nvSpPr>
          <p:cNvPr id="4" name="Shape 2"/>
          <p:cNvSpPr/>
          <p:nvPr/>
        </p:nvSpPr>
        <p:spPr>
          <a:xfrm>
            <a:off x="7477839" y="1474708"/>
            <a:ext cx="6685955" cy="1180386"/>
          </a:xfrm>
          <a:prstGeom prst="roundRect">
            <a:avLst>
              <a:gd name="adj" fmla="val 775"/>
            </a:avLst>
          </a:prstGeom>
          <a:noFill/>
          <a:ln w="7620">
            <a:solidFill>
              <a:srgbClr val="000000">
                <a:alpha val="8000"/>
              </a:srgbClr>
            </a:solidFill>
            <a:prstDash val="solid"/>
          </a:ln>
        </p:spPr>
      </p:sp>
      <p:sp>
        <p:nvSpPr>
          <p:cNvPr id="5" name="Shape 3"/>
          <p:cNvSpPr/>
          <p:nvPr/>
        </p:nvSpPr>
        <p:spPr>
          <a:xfrm>
            <a:off x="7485459" y="1482328"/>
            <a:ext cx="6670715" cy="388382"/>
          </a:xfrm>
          <a:prstGeom prst="rect">
            <a:avLst/>
          </a:prstGeom>
          <a:solidFill>
            <a:srgbClr val="FFFFFF">
              <a:alpha val="4000"/>
            </a:srgbClr>
          </a:solidFill>
          <a:ln/>
        </p:spPr>
      </p:sp>
      <p:sp>
        <p:nvSpPr>
          <p:cNvPr id="6" name="Text 4"/>
          <p:cNvSpPr/>
          <p:nvPr/>
        </p:nvSpPr>
        <p:spPr>
          <a:xfrm>
            <a:off x="12959001" y="1569839"/>
            <a:ext cx="1063823"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1</a:t>
            </a:r>
            <a:endParaRPr lang="en-US" sz="1000" dirty="0"/>
          </a:p>
        </p:txBody>
      </p:sp>
      <p:sp>
        <p:nvSpPr>
          <p:cNvPr id="7" name="Text 5"/>
          <p:cNvSpPr/>
          <p:nvPr/>
        </p:nvSpPr>
        <p:spPr>
          <a:xfrm>
            <a:off x="10957798" y="1569839"/>
            <a:ext cx="1727121"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Sidi</a:t>
            </a:r>
            <a:endParaRPr lang="en-US" sz="1000" dirty="0"/>
          </a:p>
        </p:txBody>
      </p:sp>
      <p:sp>
        <p:nvSpPr>
          <p:cNvPr id="8" name="Text 6"/>
          <p:cNvSpPr/>
          <p:nvPr/>
        </p:nvSpPr>
        <p:spPr>
          <a:xfrm>
            <a:off x="7618690" y="1569839"/>
            <a:ext cx="3065026"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2,3,4</a:t>
            </a:r>
            <a:endParaRPr lang="en-US" sz="1000" dirty="0"/>
          </a:p>
        </p:txBody>
      </p:sp>
      <p:sp>
        <p:nvSpPr>
          <p:cNvPr id="9" name="Shape 7"/>
          <p:cNvSpPr/>
          <p:nvPr/>
        </p:nvSpPr>
        <p:spPr>
          <a:xfrm>
            <a:off x="7485459" y="1870710"/>
            <a:ext cx="6670715" cy="388382"/>
          </a:xfrm>
          <a:prstGeom prst="rect">
            <a:avLst/>
          </a:prstGeom>
          <a:solidFill>
            <a:srgbClr val="000000">
              <a:alpha val="4000"/>
            </a:srgbClr>
          </a:solidFill>
          <a:ln/>
        </p:spPr>
      </p:sp>
      <p:sp>
        <p:nvSpPr>
          <p:cNvPr id="10" name="Text 8"/>
          <p:cNvSpPr/>
          <p:nvPr/>
        </p:nvSpPr>
        <p:spPr>
          <a:xfrm>
            <a:off x="12959001" y="1958221"/>
            <a:ext cx="1063823"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2</a:t>
            </a:r>
            <a:endParaRPr lang="en-US" sz="1000" dirty="0"/>
          </a:p>
        </p:txBody>
      </p:sp>
      <p:sp>
        <p:nvSpPr>
          <p:cNvPr id="11" name="Text 9"/>
          <p:cNvSpPr/>
          <p:nvPr/>
        </p:nvSpPr>
        <p:spPr>
          <a:xfrm>
            <a:off x="10957798" y="1958221"/>
            <a:ext cx="1727121"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Mohamed</a:t>
            </a:r>
            <a:endParaRPr lang="en-US" sz="1000" dirty="0"/>
          </a:p>
        </p:txBody>
      </p:sp>
      <p:sp>
        <p:nvSpPr>
          <p:cNvPr id="12" name="Text 10"/>
          <p:cNvSpPr/>
          <p:nvPr/>
        </p:nvSpPr>
        <p:spPr>
          <a:xfrm>
            <a:off x="7618690" y="1958221"/>
            <a:ext cx="3065026"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1,3,5</a:t>
            </a:r>
            <a:endParaRPr lang="en-US" sz="1000" dirty="0"/>
          </a:p>
        </p:txBody>
      </p:sp>
      <p:sp>
        <p:nvSpPr>
          <p:cNvPr id="13" name="Shape 11"/>
          <p:cNvSpPr/>
          <p:nvPr/>
        </p:nvSpPr>
        <p:spPr>
          <a:xfrm>
            <a:off x="7485459" y="2259092"/>
            <a:ext cx="6670715" cy="388382"/>
          </a:xfrm>
          <a:prstGeom prst="rect">
            <a:avLst/>
          </a:prstGeom>
          <a:solidFill>
            <a:srgbClr val="FFFFFF">
              <a:alpha val="4000"/>
            </a:srgbClr>
          </a:solidFill>
          <a:ln/>
        </p:spPr>
      </p:sp>
      <p:sp>
        <p:nvSpPr>
          <p:cNvPr id="14" name="Text 12"/>
          <p:cNvSpPr/>
          <p:nvPr/>
        </p:nvSpPr>
        <p:spPr>
          <a:xfrm>
            <a:off x="12959001" y="2346603"/>
            <a:ext cx="1063823"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3</a:t>
            </a:r>
            <a:endParaRPr lang="en-US" sz="1000" dirty="0"/>
          </a:p>
        </p:txBody>
      </p:sp>
      <p:sp>
        <p:nvSpPr>
          <p:cNvPr id="15" name="Text 13"/>
          <p:cNvSpPr/>
          <p:nvPr/>
        </p:nvSpPr>
        <p:spPr>
          <a:xfrm>
            <a:off x="10957798" y="2346603"/>
            <a:ext cx="1727121"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Ali</a:t>
            </a:r>
            <a:endParaRPr lang="en-US" sz="1000" dirty="0"/>
          </a:p>
        </p:txBody>
      </p:sp>
      <p:sp>
        <p:nvSpPr>
          <p:cNvPr id="16" name="Text 14"/>
          <p:cNvSpPr/>
          <p:nvPr/>
        </p:nvSpPr>
        <p:spPr>
          <a:xfrm>
            <a:off x="7618690" y="2346603"/>
            <a:ext cx="3065026"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1,2,4</a:t>
            </a:r>
            <a:endParaRPr lang="en-US" sz="1000" dirty="0"/>
          </a:p>
        </p:txBody>
      </p:sp>
      <p:sp>
        <p:nvSpPr>
          <p:cNvPr id="17" name="Text 15"/>
          <p:cNvSpPr/>
          <p:nvPr/>
        </p:nvSpPr>
        <p:spPr>
          <a:xfrm>
            <a:off x="7477839" y="2804993"/>
            <a:ext cx="6685955"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Nous cherchons les amis communs entre Sidi (ID 1) et Mohamed (ID 2).</a:t>
            </a:r>
            <a:endParaRPr lang="en-US" sz="1000" dirty="0"/>
          </a:p>
        </p:txBody>
      </p:sp>
      <p:sp>
        <p:nvSpPr>
          <p:cNvPr id="18" name="Text 16"/>
          <p:cNvSpPr/>
          <p:nvPr/>
        </p:nvSpPr>
        <p:spPr>
          <a:xfrm>
            <a:off x="458986" y="1116449"/>
            <a:ext cx="2087523" cy="208359"/>
          </a:xfrm>
          <a:prstGeom prst="rect">
            <a:avLst/>
          </a:prstGeom>
          <a:noFill/>
          <a:ln/>
        </p:spPr>
        <p:txBody>
          <a:bodyPr wrap="none" lIns="0" tIns="0" rIns="0" bIns="0" rtlCol="0" anchor="t"/>
          <a:lstStyle/>
          <a:p>
            <a:pPr algn="l" indent="0" marL="0">
              <a:lnSpc>
                <a:spcPts val="1600"/>
              </a:lnSpc>
              <a:buNone/>
            </a:pPr>
            <a:r>
              <a:rPr lang="en-US" sz="1300" b="1" dirty="0">
                <a:solidFill>
                  <a:srgbClr val="151617"/>
                </a:solidFill>
                <a:latin typeface="Montserrat Black" pitchFamily="34" charset="0"/>
                <a:ea typeface="Montserrat Black" pitchFamily="34" charset="-122"/>
                <a:cs typeface="Montserrat Black" pitchFamily="34" charset="-120"/>
              </a:rPr>
              <a:t>Résultat du Traitement</a:t>
            </a:r>
            <a:endParaRPr lang="en-US" sz="1300" dirty="0"/>
          </a:p>
        </p:txBody>
      </p:sp>
      <p:sp>
        <p:nvSpPr>
          <p:cNvPr id="19" name="Text 17"/>
          <p:cNvSpPr/>
          <p:nvPr/>
        </p:nvSpPr>
        <p:spPr>
          <a:xfrm>
            <a:off x="458986" y="1458039"/>
            <a:ext cx="6685955" cy="213360"/>
          </a:xfrm>
          <a:prstGeom prst="rect">
            <a:avLst/>
          </a:prstGeom>
          <a:noFill/>
          <a:ln/>
        </p:spPr>
        <p:txBody>
          <a:bodyPr wrap="none" lIns="0" tIns="0" rIns="0" bIns="0" rtlCol="0" anchor="t"/>
          <a:lstStyle/>
          <a:p>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1 &lt;Sidi&gt; 2 </a:t>
            </a:r>
            <a:pPr algn="l" indent="0" marL="0">
              <a:lnSpc>
                <a:spcPts val="1650"/>
              </a:lnSpc>
              <a:buNone/>
            </a:pPr>
            <a:r>
              <a:rPr lang="en-US" sz="1000" dirty="0">
                <a:solidFill>
                  <a:srgbClr val="000000"/>
                </a:solidFill>
                <a:latin typeface="Inconsolata" pitchFamily="34" charset="0"/>
                <a:ea typeface="Inconsolata" pitchFamily="34" charset="-122"/>
                <a:cs typeface="Inconsolata" pitchFamily="34" charset="-120"/>
              </a:rPr>
              <a:t>➡️</a:t>
            </a:r>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 3</a:t>
            </a:r>
            <a:endParaRPr lang="en-US" sz="1000" dirty="0"/>
          </a:p>
        </p:txBody>
      </p:sp>
      <p:sp>
        <p:nvSpPr>
          <p:cNvPr id="20" name="Text 18"/>
          <p:cNvSpPr/>
          <p:nvPr/>
        </p:nvSpPr>
        <p:spPr>
          <a:xfrm>
            <a:off x="658892" y="1821299"/>
            <a:ext cx="6486049" cy="640080"/>
          </a:xfrm>
          <a:prstGeom prst="rect">
            <a:avLst/>
          </a:prstGeom>
          <a:noFill/>
          <a:ln/>
        </p:spPr>
        <p:txBody>
          <a:bodyPr wrap="square" lIns="0" tIns="0" rIns="0" bIns="0" rtlCol="0" anchor="t"/>
          <a:lstStyle/>
          <a:p>
            <a:pPr algn="l" indent="0" marL="0">
              <a:lnSpc>
                <a:spcPts val="1650"/>
              </a:lnSpc>
              <a:buNone/>
            </a:pPr>
            <a:r>
              <a:rPr lang="en-US" sz="1000" b="1" dirty="0">
                <a:solidFill>
                  <a:srgbClr val="151617"/>
                </a:solidFill>
                <a:latin typeface="Inconsolata" pitchFamily="34" charset="0"/>
                <a:ea typeface="Inconsolata" pitchFamily="34" charset="-122"/>
                <a:cs typeface="Inconsolata" pitchFamily="34" charset="-120"/>
              </a:rPr>
              <a:t>Explication:</a:t>
            </a:r>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 D'après nos données, l'utilisateur avec l'ID 3, qui est Ali, est présent dans la liste d'amis de Sidi (1,2,</a:t>
            </a:r>
            <a:pPr algn="l" indent="0" marL="0">
              <a:lnSpc>
                <a:spcPts val="1650"/>
              </a:lnSpc>
              <a:buNone/>
            </a:pPr>
            <a:r>
              <a:rPr lang="en-US" sz="1000" b="1" dirty="0">
                <a:solidFill>
                  <a:srgbClr val="151617"/>
                </a:solidFill>
                <a:latin typeface="Inconsolata" pitchFamily="34" charset="0"/>
                <a:ea typeface="Inconsolata" pitchFamily="34" charset="-122"/>
                <a:cs typeface="Inconsolata" pitchFamily="34" charset="-120"/>
              </a:rPr>
              <a:t>3</a:t>
            </a:r>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,4) et dans celle de Mohamed (1,</a:t>
            </a:r>
            <a:pPr algn="l" indent="0" marL="0">
              <a:lnSpc>
                <a:spcPts val="1650"/>
              </a:lnSpc>
              <a:buNone/>
            </a:pPr>
            <a:r>
              <a:rPr lang="en-US" sz="1000" b="1" dirty="0">
                <a:solidFill>
                  <a:srgbClr val="151617"/>
                </a:solidFill>
                <a:latin typeface="Inconsolata" pitchFamily="34" charset="0"/>
                <a:ea typeface="Inconsolata" pitchFamily="34" charset="-122"/>
                <a:cs typeface="Inconsolata" pitchFamily="34" charset="-120"/>
              </a:rPr>
              <a:t>3</a:t>
            </a:r>
            <a:pPr algn="l" indent="0" marL="0">
              <a:lnSpc>
                <a:spcPts val="1650"/>
              </a:lnSpc>
              <a:buNone/>
            </a:pPr>
            <a:r>
              <a:rPr lang="en-US" sz="1000" dirty="0">
                <a:solidFill>
                  <a:srgbClr val="151617"/>
                </a:solidFill>
                <a:latin typeface="Inconsolata" pitchFamily="34" charset="0"/>
                <a:ea typeface="Inconsolata" pitchFamily="34" charset="-122"/>
                <a:cs typeface="Inconsolata" pitchFamily="34" charset="-120"/>
              </a:rPr>
              <a:t>,5). Par conséquent, Ali est l'ami commun entre Sidi et Mohamed.</a:t>
            </a:r>
            <a:endParaRPr lang="en-US" sz="1000" dirty="0"/>
          </a:p>
        </p:txBody>
      </p:sp>
      <p:sp>
        <p:nvSpPr>
          <p:cNvPr id="21" name="Shape 19"/>
          <p:cNvSpPr/>
          <p:nvPr/>
        </p:nvSpPr>
        <p:spPr>
          <a:xfrm>
            <a:off x="458986" y="1821299"/>
            <a:ext cx="15240" cy="640080"/>
          </a:xfrm>
          <a:prstGeom prst="rect">
            <a:avLst/>
          </a:prstGeom>
          <a:solidFill>
            <a:srgbClr val="151617"/>
          </a:solidFill>
          <a:ln/>
        </p:spPr>
      </p:sp>
      <p:pic>
        <p:nvPicPr>
          <p:cNvPr id="22" name="Image 0" descr="preencoded.png">    </p:cNvPr>
          <p:cNvPicPr>
            <a:picLocks noChangeAspect="1"/>
          </p:cNvPicPr>
          <p:nvPr/>
        </p:nvPicPr>
        <p:blipFill>
          <a:blip r:embed="rId1"/>
          <a:stretch>
            <a:fillRect/>
          </a:stretch>
        </p:blipFill>
        <p:spPr>
          <a:xfrm>
            <a:off x="458986" y="2611279"/>
            <a:ext cx="6685955" cy="66859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7449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7. Conclusion</a:t>
            </a:r>
            <a:endParaRPr lang="en-US" sz="4450" dirty="0"/>
          </a:p>
        </p:txBody>
      </p:sp>
      <p:sp>
        <p:nvSpPr>
          <p:cNvPr id="3" name="Shape 1"/>
          <p:cNvSpPr/>
          <p:nvPr/>
        </p:nvSpPr>
        <p:spPr>
          <a:xfrm>
            <a:off x="793790" y="283690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4" name="Text 2"/>
          <p:cNvSpPr/>
          <p:nvPr/>
        </p:nvSpPr>
        <p:spPr>
          <a:xfrm>
            <a:off x="1530906" y="2914769"/>
            <a:ext cx="3421499"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Traitement Distribué Efficace</a:t>
            </a:r>
            <a:endParaRPr lang="en-US" sz="2200" dirty="0"/>
          </a:p>
        </p:txBody>
      </p:sp>
      <p:sp>
        <p:nvSpPr>
          <p:cNvPr id="5" name="Text 3"/>
          <p:cNvSpPr/>
          <p:nvPr/>
        </p:nvSpPr>
        <p:spPr>
          <a:xfrm>
            <a:off x="1530906" y="3759518"/>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Ce projet démontre la capacité de Spark à traiter de grands ensembles de données pour des analyses complexes comme la découverte d'amis communs.</a:t>
            </a:r>
            <a:endParaRPr lang="en-US" sz="1750" dirty="0"/>
          </a:p>
        </p:txBody>
      </p:sp>
      <p:sp>
        <p:nvSpPr>
          <p:cNvPr id="6" name="Shape 4"/>
          <p:cNvSpPr/>
          <p:nvPr/>
        </p:nvSpPr>
        <p:spPr>
          <a:xfrm>
            <a:off x="5235893" y="283690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7" name="Text 5"/>
          <p:cNvSpPr/>
          <p:nvPr/>
        </p:nvSpPr>
        <p:spPr>
          <a:xfrm>
            <a:off x="5973008" y="2914769"/>
            <a:ext cx="3421499"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Application Réelle sur un Graphe Social</a:t>
            </a:r>
            <a:endParaRPr lang="en-US" sz="2200" dirty="0"/>
          </a:p>
        </p:txBody>
      </p:sp>
      <p:sp>
        <p:nvSpPr>
          <p:cNvPr id="8" name="Text 6"/>
          <p:cNvSpPr/>
          <p:nvPr/>
        </p:nvSpPr>
        <p:spPr>
          <a:xfrm>
            <a:off x="5973008" y="3759518"/>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Un cas d'usage concret du traitement de données dans les réseaux sociaux, montrant l'utilité pratique de PySpark.</a:t>
            </a:r>
            <a:endParaRPr lang="en-US" sz="1750" dirty="0"/>
          </a:p>
        </p:txBody>
      </p:sp>
      <p:sp>
        <p:nvSpPr>
          <p:cNvPr id="9" name="Shape 7"/>
          <p:cNvSpPr/>
          <p:nvPr/>
        </p:nvSpPr>
        <p:spPr>
          <a:xfrm>
            <a:off x="9677995" y="283690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0" name="Text 8"/>
          <p:cNvSpPr/>
          <p:nvPr/>
        </p:nvSpPr>
        <p:spPr>
          <a:xfrm>
            <a:off x="10415111" y="2914769"/>
            <a:ext cx="3421499"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Méthode Généralisable</a:t>
            </a:r>
            <a:endParaRPr lang="en-US" sz="2200" dirty="0"/>
          </a:p>
        </p:txBody>
      </p:sp>
      <p:sp>
        <p:nvSpPr>
          <p:cNvPr id="11" name="Text 9"/>
          <p:cNvSpPr/>
          <p:nvPr/>
        </p:nvSpPr>
        <p:spPr>
          <a:xfrm>
            <a:off x="10415111" y="3759518"/>
            <a:ext cx="3421499"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L'approche utilisée peut être étendue à d'autres types d'analyses de réseaux, comme la recommandation de contenu ou la détection de communautés.</a:t>
            </a:r>
            <a:endParaRPr lang="en-US" sz="1750" dirty="0"/>
          </a:p>
        </p:txBody>
      </p:sp>
      <p:sp>
        <p:nvSpPr>
          <p:cNvPr id="12" name="Text 10"/>
          <p:cNvSpPr/>
          <p:nvPr/>
        </p:nvSpPr>
        <p:spPr>
          <a:xfrm>
            <a:off x="793790" y="619208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Merci pour votre attention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2025-07-02T10:20:53Z</dcterms:created>
  <dcterms:modified xsi:type="dcterms:W3CDTF">2025-07-02T10:20:53Z</dcterms:modified>
</cp:coreProperties>
</file>